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6"/>
  </p:notesMasterIdLst>
  <p:sldIdLst>
    <p:sldId id="256" r:id="rId5"/>
    <p:sldId id="269" r:id="rId6"/>
    <p:sldId id="270" r:id="rId7"/>
    <p:sldId id="273" r:id="rId8"/>
    <p:sldId id="271" r:id="rId9"/>
    <p:sldId id="272" r:id="rId10"/>
    <p:sldId id="275" r:id="rId11"/>
    <p:sldId id="276" r:id="rId12"/>
    <p:sldId id="267" r:id="rId13"/>
    <p:sldId id="274" r:id="rId14"/>
    <p:sldId id="259" r:id="rId15"/>
  </p:sldIdLst>
  <p:sldSz cx="9144000" cy="5143500" type="screen16x9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4A0CB510-C2A4-468B-9771-473DAC3901D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214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16662"/>
            <a:ext cx="5447030" cy="4468416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31599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8EEB0DD4-ED16-49BB-8165-120F5FEE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6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8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5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2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4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9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15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98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14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2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8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13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88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7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5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6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78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7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1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70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24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4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92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42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26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7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5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8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0692D69B-A26C-C317-CA89-708DB07C7BC9}"/>
              </a:ext>
            </a:extLst>
          </p:cNvPr>
          <p:cNvSpPr txBox="1">
            <a:spLocks/>
          </p:cNvSpPr>
          <p:nvPr/>
        </p:nvSpPr>
        <p:spPr>
          <a:xfrm>
            <a:off x="3923928" y="4299942"/>
            <a:ext cx="3787487" cy="2738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E0CDE857-AB0E-DFBD-E7D5-3F650940C534}"/>
              </a:ext>
            </a:extLst>
          </p:cNvPr>
          <p:cNvSpPr txBox="1">
            <a:spLocks/>
          </p:cNvSpPr>
          <p:nvPr/>
        </p:nvSpPr>
        <p:spPr>
          <a:xfrm>
            <a:off x="3923927" y="3915923"/>
            <a:ext cx="3787487" cy="51766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3A7B"/>
                </a:solidFill>
                <a:effectLst/>
                <a:uLnTx/>
                <a:uFillTx/>
                <a:latin typeface="Arial" panose="020B0604020202020204"/>
              </a:rPr>
              <a:t>Татьяна Приезжих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2A3A7B"/>
                </a:solidFill>
                <a:latin typeface="Arial" panose="020B0604020202020204"/>
              </a:rPr>
              <a:t>з</a:t>
            </a:r>
            <a:r>
              <a:rPr lang="ru-RU" dirty="0" smtClean="0">
                <a:solidFill>
                  <a:srgbClr val="2A3A7B"/>
                </a:solidFill>
                <a:latin typeface="Arial" panose="020B0604020202020204"/>
              </a:rPr>
              <a:t>аместитель начальника ОКК НДФЛ и СВ №1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 txBox="1">
            <a:spLocks/>
          </p:cNvSpPr>
          <p:nvPr/>
        </p:nvSpPr>
        <p:spPr>
          <a:xfrm>
            <a:off x="1297460" y="1918313"/>
            <a:ext cx="6567616" cy="3802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УФНС РОССИИ ПО АМУРСКОЙ ОБЛАСТИ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 5">
            <a:extLst>
              <a:ext uri="{FF2B5EF4-FFF2-40B4-BE49-F238E27FC236}">
                <a16:creationId xmlns="" xmlns:a16="http://schemas.microsoft.com/office/drawing/2014/main" id="{BF8F81C8-7A12-6529-B055-02299F8A04D0}"/>
              </a:ext>
            </a:extLst>
          </p:cNvPr>
          <p:cNvSpPr txBox="1">
            <a:spLocks/>
          </p:cNvSpPr>
          <p:nvPr/>
        </p:nvSpPr>
        <p:spPr>
          <a:xfrm>
            <a:off x="1043608" y="3125969"/>
            <a:ext cx="6567617" cy="11469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927" y="1309318"/>
            <a:ext cx="522341" cy="5969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7853" y="2355726"/>
            <a:ext cx="6063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A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«Неформальная занятость, </a:t>
            </a:r>
            <a:endParaRPr lang="ru-RU" sz="1600" b="1" dirty="0" smtClean="0">
              <a:solidFill>
                <a:srgbClr val="2A3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2A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занижения </a:t>
            </a:r>
            <a:r>
              <a:rPr lang="ru-RU" sz="1600" b="1" dirty="0">
                <a:solidFill>
                  <a:srgbClr val="2A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 для исчисления </a:t>
            </a:r>
          </a:p>
          <a:p>
            <a:pPr algn="ctr"/>
            <a:r>
              <a:rPr lang="ru-RU" sz="1600" b="1" dirty="0">
                <a:solidFill>
                  <a:srgbClr val="2A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страховых взносов и НДФЛ. Последствия нелегальной занятости для сотрудников и </a:t>
            </a:r>
            <a:r>
              <a:rPr lang="ru-RU" sz="1600" b="1" dirty="0" smtClean="0">
                <a:solidFill>
                  <a:srgbClr val="2A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работодателей».</a:t>
            </a:r>
            <a:endParaRPr lang="ru-RU" sz="1600" b="1" dirty="0">
              <a:solidFill>
                <a:srgbClr val="2A3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3599" y="3795886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ИП или компания могут узнать показатели, по которым проходит камеральная проверка.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</a:rPr>
              <a:t>, в личном кабинете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</a:rPr>
              <a:t>ИП или ЮЛ можно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</a:rPr>
              <a:t>посмотреть: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соответствует ли сумма доходов в банковской выписке сумме налога на прибыль или налога при УСН из декларации;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близки ли зарплаты бизнеса к среднеотраслевой в той же сфере бизнеса.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10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1C1EF3B8-B70C-CFFB-4746-BDB862008CF1}"/>
              </a:ext>
            </a:extLst>
          </p:cNvPr>
          <p:cNvSpPr txBox="1">
            <a:spLocks/>
          </p:cNvSpPr>
          <p:nvPr/>
        </p:nvSpPr>
        <p:spPr>
          <a:xfrm>
            <a:off x="473529" y="423777"/>
            <a:ext cx="7462157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/>
            </a:endParaRPr>
          </a:p>
        </p:txBody>
      </p:sp>
      <p:sp>
        <p:nvSpPr>
          <p:cNvPr id="80" name="Oval 1">
            <a:extLst>
              <a:ext uri="{FF2B5EF4-FFF2-40B4-BE49-F238E27FC236}">
                <a16:creationId xmlns="" xmlns:a16="http://schemas.microsoft.com/office/drawing/2014/main" id="{76DE4B15-A32F-0879-DC96-40F935055B53}"/>
              </a:ext>
            </a:extLst>
          </p:cNvPr>
          <p:cNvSpPr>
            <a:spLocks noChangeAspect="1"/>
          </p:cNvSpPr>
          <p:nvPr/>
        </p:nvSpPr>
        <p:spPr>
          <a:xfrm>
            <a:off x="4025783" y="1161428"/>
            <a:ext cx="644684" cy="338047"/>
          </a:xfrm>
          <a:prstGeom prst="roundRect">
            <a:avLst>
              <a:gd name="adj" fmla="val 12208"/>
            </a:avLst>
          </a:prstGeom>
          <a:solidFill>
            <a:srgbClr val="EDF1F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6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2661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сервис ФНС России «Как меня видит налоговая»</a:t>
            </a:r>
            <a:endParaRPr lang="ru-RU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6523" t="12870" r="43545" b="20462"/>
          <a:stretch/>
        </p:blipFill>
        <p:spPr bwMode="auto">
          <a:xfrm>
            <a:off x="323528" y="527454"/>
            <a:ext cx="3354243" cy="236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/>
          <a:srcRect l="6497" t="21590" r="32659" b="24939"/>
          <a:stretch/>
        </p:blipFill>
        <p:spPr bwMode="auto">
          <a:xfrm>
            <a:off x="3835344" y="1330451"/>
            <a:ext cx="4833191" cy="2360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7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275607"/>
            <a:ext cx="682969" cy="780536"/>
          </a:xfrm>
          <a:prstGeom prst="rect">
            <a:avLst/>
          </a:prstGeom>
        </p:spPr>
      </p:pic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 txBox="1">
            <a:spLocks/>
          </p:cNvSpPr>
          <p:nvPr/>
        </p:nvSpPr>
        <p:spPr>
          <a:xfrm>
            <a:off x="2051720" y="2283718"/>
            <a:ext cx="4896544" cy="3802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2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58613" y="447514"/>
            <a:ext cx="7920880" cy="50405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u="sng" dirty="0" smtClean="0"/>
              <a:t>Неформальная занятость</a:t>
            </a:r>
            <a:endParaRPr lang="en-US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613" y="986878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Тема неформальной занятости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очень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актуальна, поскольку затрагивает интересы всех участников трудовых отношений и работодателей и работников. </a:t>
            </a:r>
            <a:endParaRPr lang="ru-RU" b="1" dirty="0" smtClean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ru-RU" sz="1200" b="1" dirty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4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налоговых органов 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- обеспечить социальные гарантии работников, побудить работодателей выплачивать заработную плату не ниже минимального размера оплаты труда, обеспечить поступления в бюджеты и минимизировать риски нарушения налогового законодательства РФ.</a:t>
            </a:r>
          </a:p>
          <a:p>
            <a:pPr algn="just"/>
            <a:endParaRPr lang="ru-RU" b="1" dirty="0" smtClean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400" b="1" dirty="0" err="1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Неформальня</a:t>
            </a:r>
            <a:r>
              <a:rPr lang="ru-RU" sz="24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 занятость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(нелегальная занятость) -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осуществление трудовой деятельности в нарушение установленного трудовым законодательством порядка оформления трудовых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отношений (без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оформления трудовых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отношений).</a:t>
            </a:r>
            <a:endParaRPr lang="ru-RU" b="1" dirty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7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3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23062" y="195486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" y="700334"/>
            <a:ext cx="80772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88"/>
            <a:ext cx="4024696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4" y="1941775"/>
            <a:ext cx="4160838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7514" r="-1" b="-7514"/>
          <a:stretch/>
        </p:blipFill>
        <p:spPr bwMode="auto">
          <a:xfrm>
            <a:off x="4427983" y="1131588"/>
            <a:ext cx="4362030" cy="96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941775"/>
            <a:ext cx="4290021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179512" y="123478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u="sng" dirty="0" smtClean="0"/>
              <a:t>Источники информации для проведения мероприятий по установлению фактов неформальной занятости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9512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4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23062" y="195486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/>
              <a:t>Риски занижения </a:t>
            </a:r>
            <a:r>
              <a:rPr lang="ru-RU" sz="2400" u="sng" dirty="0"/>
              <a:t>базы для исчисления </a:t>
            </a:r>
            <a:r>
              <a:rPr lang="ru-RU" sz="2400" u="sng" dirty="0"/>
              <a:t>страховых </a:t>
            </a:r>
            <a:endParaRPr lang="ru-RU" sz="2400" u="sng" dirty="0" smtClean="0"/>
          </a:p>
          <a:p>
            <a:r>
              <a:rPr lang="ru-RU" sz="2400" u="sng" dirty="0" smtClean="0"/>
              <a:t>взносов </a:t>
            </a:r>
            <a:r>
              <a:rPr lang="ru-RU" sz="2400" u="sng" dirty="0"/>
              <a:t>и НДФЛ</a:t>
            </a:r>
            <a:r>
              <a:rPr lang="ru-RU" sz="2400" u="sng" dirty="0"/>
              <a:t>, выявляемые нал</a:t>
            </a:r>
            <a:r>
              <a:rPr lang="en-US" sz="2400" u="sng" dirty="0" err="1"/>
              <a:t>оговы</a:t>
            </a:r>
            <a:r>
              <a:rPr lang="ru-RU" sz="2400" u="sng" dirty="0"/>
              <a:t>ми</a:t>
            </a:r>
            <a:r>
              <a:rPr lang="en-US" sz="2400" u="sng" dirty="0"/>
              <a:t> </a:t>
            </a:r>
            <a:r>
              <a:rPr lang="en-US" sz="2400" u="sng" dirty="0" err="1"/>
              <a:t>орган</a:t>
            </a:r>
            <a:r>
              <a:rPr lang="ru-RU" sz="2400" u="sng" dirty="0" err="1"/>
              <a:t>ами</a:t>
            </a:r>
            <a:endParaRPr lang="en-US" sz="2400" u="sng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95536" y="985013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1059582"/>
            <a:ext cx="7766485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Выплаты ниже минимального размера оплаты труда 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Разное число кассовых аппаратов и кассиров 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Непрозрачные </a:t>
            </a: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данные о работниках пунктов </a:t>
            </a:r>
            <a:endParaRPr lang="ru-RU" altLang="ru-RU" sz="2400" b="1" dirty="0" smtClean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  <a:p>
            <a:pPr indent="0" algn="just" eaLnBrk="0" hangingPunct="0"/>
            <a:r>
              <a:rPr lang="ru-RU" altLang="ru-RU" sz="24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выдачи </a:t>
            </a: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заказов (ПВЗ</a:t>
            </a: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Выписки по счетам не сходятся с отчётностью </a:t>
            </a:r>
            <a:endParaRPr lang="ru-RU" altLang="ru-RU" sz="2400" b="1" dirty="0" smtClean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  <a:p>
            <a:pPr lvl="0" indent="0" algn="just" eaLnBrk="0" hangingPunct="0"/>
            <a:r>
              <a:rPr lang="ru-RU" altLang="ru-RU" sz="24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alt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сотрудникам </a:t>
            </a:r>
          </a:p>
          <a:p>
            <a:pPr indent="0" eaLnBrk="0" hangingPunct="0"/>
            <a:endParaRPr lang="ru-RU" altLang="ru-RU" sz="1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5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23062" y="195486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1" y="771549"/>
            <a:ext cx="8072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1" y="1203598"/>
            <a:ext cx="798376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266440" y="211388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u="sng" dirty="0" smtClean="0"/>
              <a:t>Информация о мероприятиях в отношении работодателей (работников), у которых установлен риск нелегальной занятости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1784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6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95536" y="195486"/>
            <a:ext cx="7462157" cy="86409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ВК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трудовых отношениях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Амурской области №596 от 26.07.2024 «О противодействии нелегальной занятости»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62978"/>
              </p:ext>
            </p:extLst>
          </p:nvPr>
        </p:nvGraphicFramePr>
        <p:xfrm>
          <a:off x="376286" y="1082966"/>
          <a:ext cx="8228162" cy="3669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750"/>
                <a:gridCol w="3884412"/>
              </a:tblGrid>
              <a:tr h="1344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Координация усилий</a:t>
                      </a:r>
                      <a:endParaRPr lang="ru-RU" sz="1800" b="1" u="none" strike="noStrike" baseline="0" dirty="0" smtClean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МВК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координирует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взаимодействие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властями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обеспечивая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эффективное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мер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Юридическая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поддержка</a:t>
                      </a:r>
                      <a:endParaRPr lang="en-US" sz="1800" b="1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Arial" pitchFamily="34" charset="-122"/>
                          <a:cs typeface="Times New Roman" panose="02020603050405020304" pitchFamily="18" charset="0"/>
                        </a:rPr>
                        <a:t>Обеспечение юридической поддержки и консультирования в сфере трудовых отношений.</a:t>
                      </a:r>
                    </a:p>
                    <a:p>
                      <a:endParaRPr lang="ru-RU" sz="2000" dirty="0" smtClean="0">
                        <a:solidFill>
                          <a:srgbClr val="002060"/>
                        </a:solidFill>
                        <a:latin typeface="+mj-lt"/>
                        <a:ea typeface="Arial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067" marR="6067" marT="6067" marB="0" anchor="ctr"/>
                </a:tc>
              </a:tr>
              <a:tr h="1656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Анализ и отчетность</a:t>
                      </a:r>
                    </a:p>
                    <a:p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Регулярный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занятости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передача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инспекционные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органы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Мониторинг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соблюдения ТЗ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Постоянный мониторинг за соблюдением законодательных норм и выявлением нарушений.</a:t>
                      </a:r>
                    </a:p>
                    <a:p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67" marR="6067" marT="6067" marB="0" anchor="ctr"/>
                </a:tc>
              </a:tr>
            </a:tbl>
          </a:graphicData>
        </a:graphic>
      </p:graphicFrame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49" y="1362903"/>
            <a:ext cx="376650" cy="30132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2" y="3135660"/>
            <a:ext cx="272869" cy="363825"/>
          </a:xfrm>
          <a:prstGeom prst="rect">
            <a:avLst/>
          </a:prstGeom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220" y="1365712"/>
            <a:ext cx="376650" cy="301320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234" y="3133169"/>
            <a:ext cx="363825" cy="3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1C1EF3B8-B70C-CFFB-4746-BDB862008CF1}"/>
              </a:ext>
            </a:extLst>
          </p:cNvPr>
          <p:cNvSpPr txBox="1">
            <a:spLocks/>
          </p:cNvSpPr>
          <p:nvPr/>
        </p:nvSpPr>
        <p:spPr>
          <a:xfrm>
            <a:off x="473529" y="423777"/>
            <a:ext cx="7462157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253775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5" t="14076" r="26200" b="6498"/>
          <a:stretch/>
        </p:blipFill>
        <p:spPr bwMode="auto">
          <a:xfrm>
            <a:off x="247128" y="623832"/>
            <a:ext cx="2111367" cy="42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23722"/>
            <a:ext cx="783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нелегальной занятости для работодателей</a:t>
            </a:r>
            <a:endParaRPr lang="ru-RU" sz="2000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4034" r="26646" b="6226"/>
          <a:stretch/>
        </p:blipFill>
        <p:spPr bwMode="auto">
          <a:xfrm>
            <a:off x="2267745" y="699542"/>
            <a:ext cx="6103050" cy="42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8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1C1EF3B8-B70C-CFFB-4746-BDB862008CF1}"/>
              </a:ext>
            </a:extLst>
          </p:cNvPr>
          <p:cNvSpPr txBox="1">
            <a:spLocks/>
          </p:cNvSpPr>
          <p:nvPr/>
        </p:nvSpPr>
        <p:spPr>
          <a:xfrm>
            <a:off x="473529" y="423777"/>
            <a:ext cx="7462157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/>
            </a:endParaRPr>
          </a:p>
        </p:txBody>
      </p:sp>
      <p:sp>
        <p:nvSpPr>
          <p:cNvPr id="78" name="Oval 1">
            <a:extLst>
              <a:ext uri="{FF2B5EF4-FFF2-40B4-BE49-F238E27FC236}">
                <a16:creationId xmlns="" xmlns:a16="http://schemas.microsoft.com/office/drawing/2014/main" id="{41B4AC85-2881-85D8-B0E4-68CDCB818C42}"/>
              </a:ext>
            </a:extLst>
          </p:cNvPr>
          <p:cNvSpPr>
            <a:spLocks/>
          </p:cNvSpPr>
          <p:nvPr/>
        </p:nvSpPr>
        <p:spPr>
          <a:xfrm>
            <a:off x="2699607" y="3183728"/>
            <a:ext cx="643314" cy="322196"/>
          </a:xfrm>
          <a:prstGeom prst="roundRect">
            <a:avLst>
              <a:gd name="adj" fmla="val 17646"/>
            </a:avLst>
          </a:prstGeom>
          <a:solidFill>
            <a:srgbClr val="EDF1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8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0" name="Oval 1">
            <a:extLst>
              <a:ext uri="{FF2B5EF4-FFF2-40B4-BE49-F238E27FC236}">
                <a16:creationId xmlns="" xmlns:a16="http://schemas.microsoft.com/office/drawing/2014/main" id="{76DE4B15-A32F-0879-DC96-40F935055B53}"/>
              </a:ext>
            </a:extLst>
          </p:cNvPr>
          <p:cNvSpPr>
            <a:spLocks noChangeAspect="1"/>
          </p:cNvSpPr>
          <p:nvPr/>
        </p:nvSpPr>
        <p:spPr>
          <a:xfrm>
            <a:off x="4025783" y="1161428"/>
            <a:ext cx="644684" cy="338047"/>
          </a:xfrm>
          <a:prstGeom prst="roundRect">
            <a:avLst>
              <a:gd name="adj" fmla="val 12208"/>
            </a:avLst>
          </a:prstGeom>
          <a:solidFill>
            <a:srgbClr val="EDF1F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6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6" name="Oval 1">
            <a:extLst>
              <a:ext uri="{FF2B5EF4-FFF2-40B4-BE49-F238E27FC236}">
                <a16:creationId xmlns="" xmlns:a16="http://schemas.microsoft.com/office/drawing/2014/main" id="{19168FF3-9176-8BFE-E533-5AFFCD72723B}"/>
              </a:ext>
            </a:extLst>
          </p:cNvPr>
          <p:cNvSpPr>
            <a:spLocks noChangeAspect="1"/>
          </p:cNvSpPr>
          <p:nvPr/>
        </p:nvSpPr>
        <p:spPr>
          <a:xfrm>
            <a:off x="2549056" y="3857848"/>
            <a:ext cx="644684" cy="338047"/>
          </a:xfrm>
          <a:prstGeom prst="roundRect">
            <a:avLst>
              <a:gd name="adj" fmla="val 14513"/>
            </a:avLst>
          </a:prstGeom>
          <a:solidFill>
            <a:srgbClr val="EDF1F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6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2" name="Oval 1">
            <a:extLst>
              <a:ext uri="{FF2B5EF4-FFF2-40B4-BE49-F238E27FC236}">
                <a16:creationId xmlns="" xmlns:a16="http://schemas.microsoft.com/office/drawing/2014/main" id="{07FF4E03-7CE5-CB60-4D1F-98B932EA1EFC}"/>
              </a:ext>
            </a:extLst>
          </p:cNvPr>
          <p:cNvSpPr>
            <a:spLocks/>
          </p:cNvSpPr>
          <p:nvPr/>
        </p:nvSpPr>
        <p:spPr>
          <a:xfrm>
            <a:off x="2124803" y="4557871"/>
            <a:ext cx="643314" cy="322196"/>
          </a:xfrm>
          <a:prstGeom prst="roundRect">
            <a:avLst>
              <a:gd name="adj" fmla="val 10390"/>
            </a:avLst>
          </a:prstGeom>
          <a:solidFill>
            <a:srgbClr val="EDF1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8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35850"/>
            <a:ext cx="783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нелегальной занятости для работодателей</a:t>
            </a:r>
            <a:endParaRPr lang="ru-RU" sz="2000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14076" r="26200" b="6498"/>
          <a:stretch/>
        </p:blipFill>
        <p:spPr bwMode="auto">
          <a:xfrm>
            <a:off x="1043608" y="615526"/>
            <a:ext cx="6892078" cy="42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9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1C1EF3B8-B70C-CFFB-4746-BDB862008CF1}"/>
              </a:ext>
            </a:extLst>
          </p:cNvPr>
          <p:cNvSpPr txBox="1">
            <a:spLocks/>
          </p:cNvSpPr>
          <p:nvPr/>
        </p:nvSpPr>
        <p:spPr>
          <a:xfrm>
            <a:off x="473529" y="423777"/>
            <a:ext cx="7462157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/>
            </a:endParaRPr>
          </a:p>
        </p:txBody>
      </p:sp>
      <p:sp>
        <p:nvSpPr>
          <p:cNvPr id="78" name="Oval 1">
            <a:extLst>
              <a:ext uri="{FF2B5EF4-FFF2-40B4-BE49-F238E27FC236}">
                <a16:creationId xmlns="" xmlns:a16="http://schemas.microsoft.com/office/drawing/2014/main" id="{41B4AC85-2881-85D8-B0E4-68CDCB818C42}"/>
              </a:ext>
            </a:extLst>
          </p:cNvPr>
          <p:cNvSpPr>
            <a:spLocks/>
          </p:cNvSpPr>
          <p:nvPr/>
        </p:nvSpPr>
        <p:spPr>
          <a:xfrm>
            <a:off x="2699607" y="3183728"/>
            <a:ext cx="643314" cy="322196"/>
          </a:xfrm>
          <a:prstGeom prst="roundRect">
            <a:avLst>
              <a:gd name="adj" fmla="val 17646"/>
            </a:avLst>
          </a:prstGeom>
          <a:solidFill>
            <a:srgbClr val="EDF1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8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0" name="Oval 1">
            <a:extLst>
              <a:ext uri="{FF2B5EF4-FFF2-40B4-BE49-F238E27FC236}">
                <a16:creationId xmlns="" xmlns:a16="http://schemas.microsoft.com/office/drawing/2014/main" id="{76DE4B15-A32F-0879-DC96-40F935055B53}"/>
              </a:ext>
            </a:extLst>
          </p:cNvPr>
          <p:cNvSpPr>
            <a:spLocks noChangeAspect="1"/>
          </p:cNvSpPr>
          <p:nvPr/>
        </p:nvSpPr>
        <p:spPr>
          <a:xfrm>
            <a:off x="4025783" y="1161428"/>
            <a:ext cx="644684" cy="338047"/>
          </a:xfrm>
          <a:prstGeom prst="roundRect">
            <a:avLst>
              <a:gd name="adj" fmla="val 12208"/>
            </a:avLst>
          </a:prstGeom>
          <a:solidFill>
            <a:srgbClr val="EDF1F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6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6" name="Oval 1">
            <a:extLst>
              <a:ext uri="{FF2B5EF4-FFF2-40B4-BE49-F238E27FC236}">
                <a16:creationId xmlns="" xmlns:a16="http://schemas.microsoft.com/office/drawing/2014/main" id="{19168FF3-9176-8BFE-E533-5AFFCD72723B}"/>
              </a:ext>
            </a:extLst>
          </p:cNvPr>
          <p:cNvSpPr>
            <a:spLocks noChangeAspect="1"/>
          </p:cNvSpPr>
          <p:nvPr/>
        </p:nvSpPr>
        <p:spPr>
          <a:xfrm>
            <a:off x="2549056" y="3857848"/>
            <a:ext cx="644684" cy="338047"/>
          </a:xfrm>
          <a:prstGeom prst="roundRect">
            <a:avLst>
              <a:gd name="adj" fmla="val 14513"/>
            </a:avLst>
          </a:prstGeom>
          <a:solidFill>
            <a:srgbClr val="EDF1F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6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2" name="Oval 1">
            <a:extLst>
              <a:ext uri="{FF2B5EF4-FFF2-40B4-BE49-F238E27FC236}">
                <a16:creationId xmlns="" xmlns:a16="http://schemas.microsoft.com/office/drawing/2014/main" id="{07FF4E03-7CE5-CB60-4D1F-98B932EA1EFC}"/>
              </a:ext>
            </a:extLst>
          </p:cNvPr>
          <p:cNvSpPr>
            <a:spLocks/>
          </p:cNvSpPr>
          <p:nvPr/>
        </p:nvSpPr>
        <p:spPr>
          <a:xfrm>
            <a:off x="2124803" y="4557871"/>
            <a:ext cx="643314" cy="322196"/>
          </a:xfrm>
          <a:prstGeom prst="roundRect">
            <a:avLst>
              <a:gd name="adj" fmla="val 10390"/>
            </a:avLst>
          </a:prstGeom>
          <a:solidFill>
            <a:srgbClr val="EDF1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8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17102" r="44935" b="9248"/>
          <a:stretch/>
        </p:blipFill>
        <p:spPr bwMode="auto">
          <a:xfrm>
            <a:off x="4139952" y="467652"/>
            <a:ext cx="2970166" cy="4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17265" r="45072" b="10482"/>
          <a:stretch/>
        </p:blipFill>
        <p:spPr bwMode="auto">
          <a:xfrm>
            <a:off x="755576" y="492556"/>
            <a:ext cx="3024336" cy="43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56" y="102661"/>
            <a:ext cx="783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нелегальной занятости для работников</a:t>
            </a:r>
            <a:endParaRPr lang="ru-RU" sz="2000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306</Words>
  <Application>Microsoft Office PowerPoint</Application>
  <PresentationFormat>Экран (16:9)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Корытко Оксана Викторовна</dc:creator>
  <cp:lastModifiedBy>Приезжих Татьяна Владимировна</cp:lastModifiedBy>
  <cp:revision>53</cp:revision>
  <cp:lastPrinted>2025-10-22T02:56:45Z</cp:lastPrinted>
  <dcterms:modified xsi:type="dcterms:W3CDTF">2025-10-22T03:39:20Z</dcterms:modified>
</cp:coreProperties>
</file>